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6" r:id="rId3"/>
    <p:sldId id="262" r:id="rId4"/>
    <p:sldId id="258" r:id="rId5"/>
    <p:sldId id="273" r:id="rId6"/>
    <p:sldId id="288" r:id="rId7"/>
    <p:sldId id="291" r:id="rId8"/>
    <p:sldId id="292" r:id="rId9"/>
    <p:sldId id="263" r:id="rId10"/>
    <p:sldId id="286" r:id="rId11"/>
    <p:sldId id="311" r:id="rId12"/>
    <p:sldId id="310" r:id="rId13"/>
    <p:sldId id="305" r:id="rId14"/>
    <p:sldId id="287" r:id="rId15"/>
    <p:sldId id="306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33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rag Varma" userId="9b46fb6a58887a82" providerId="LiveId" clId="{544E44E0-409C-431F-B135-38E8CD7C0B2F}"/>
    <pc:docChg chg="modSld">
      <pc:chgData name="Anurag Varma" userId="9b46fb6a58887a82" providerId="LiveId" clId="{544E44E0-409C-431F-B135-38E8CD7C0B2F}" dt="2022-03-28T05:21:40.996" v="9" actId="20577"/>
      <pc:docMkLst>
        <pc:docMk/>
      </pc:docMkLst>
      <pc:sldChg chg="modSp mod">
        <pc:chgData name="Anurag Varma" userId="9b46fb6a58887a82" providerId="LiveId" clId="{544E44E0-409C-431F-B135-38E8CD7C0B2F}" dt="2022-03-28T05:21:40.996" v="9" actId="20577"/>
        <pc:sldMkLst>
          <pc:docMk/>
          <pc:sldMk cId="3951977175" sldId="277"/>
        </pc:sldMkLst>
        <pc:spChg chg="mod">
          <ac:chgData name="Anurag Varma" userId="9b46fb6a58887a82" providerId="LiveId" clId="{544E44E0-409C-431F-B135-38E8CD7C0B2F}" dt="2022-03-28T05:21:40.996" v="9" actId="20577"/>
          <ac:spMkLst>
            <pc:docMk/>
            <pc:sldMk cId="3951977175" sldId="277"/>
            <ac:spMk id="3" creationId="{52CC633E-72B3-4B38-A13E-1EF0ABD9BE3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C9F0-645A-4DCC-804B-F155C2D7CBE4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E6994-3852-4934-9646-F9914F457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722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C9F0-645A-4DCC-804B-F155C2D7CBE4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E6994-3852-4934-9646-F9914F457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219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C9F0-645A-4DCC-804B-F155C2D7CBE4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E6994-3852-4934-9646-F9914F457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878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C9F0-645A-4DCC-804B-F155C2D7CBE4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E6994-3852-4934-9646-F9914F457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297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C9F0-645A-4DCC-804B-F155C2D7CBE4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E6994-3852-4934-9646-F9914F457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94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C9F0-645A-4DCC-804B-F155C2D7CBE4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E6994-3852-4934-9646-F9914F457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67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C9F0-645A-4DCC-804B-F155C2D7CBE4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E6994-3852-4934-9646-F9914F457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67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C9F0-645A-4DCC-804B-F155C2D7CBE4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E6994-3852-4934-9646-F9914F457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32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C9F0-645A-4DCC-804B-F155C2D7CBE4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E6994-3852-4934-9646-F9914F457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080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C9F0-645A-4DCC-804B-F155C2D7CBE4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E6994-3852-4934-9646-F9914F457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245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C9F0-645A-4DCC-804B-F155C2D7CBE4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E6994-3852-4934-9646-F9914F457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28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4C9F0-645A-4DCC-804B-F155C2D7CBE4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E6994-3852-4934-9646-F9914F457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80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8930-3F39-4720-8323-B1A95C644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5187"/>
            <a:ext cx="9144000" cy="2387600"/>
          </a:xfrm>
        </p:spPr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Voice command and control system for Unmanned Aerial and Ground Vehicles</a:t>
            </a:r>
            <a:br>
              <a:rPr lang="en-US" sz="3200" b="0" dirty="0">
                <a:effectLst/>
              </a:rPr>
            </a:br>
            <a:endParaRPr lang="en-IN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1CA695-1AD7-42C0-8DC9-3DA888E7C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906000" cy="2771868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Guide: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Dr.</a:t>
            </a:r>
            <a:r>
              <a:rPr lang="en-GB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GB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K.Raghavendra</a:t>
            </a:r>
            <a:r>
              <a:rPr lang="en-GB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(Scientist ‘SG’, ADRIN (ISRO))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Guide: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K. Ram Mohan Rao (HOD (Information Technology))</a:t>
            </a:r>
          </a:p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Team A37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pPr algn="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Anurag Varma (1602-18-737-006)</a:t>
            </a:r>
          </a:p>
          <a:p>
            <a:pPr algn="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Sonali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Godavarthy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(1602-18-737-047)</a:t>
            </a:r>
          </a:p>
        </p:txBody>
      </p:sp>
    </p:spTree>
    <p:extLst>
      <p:ext uri="{BB962C8B-B14F-4D97-AF65-F5344CB8AC3E}">
        <p14:creationId xmlns:p14="http://schemas.microsoft.com/office/powerpoint/2010/main" val="3851824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138F1-9D8C-9C71-14F3-608E860DD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141" y="302091"/>
            <a:ext cx="10515600" cy="378946"/>
          </a:xfrm>
        </p:spPr>
        <p:txBody>
          <a:bodyPr>
            <a:norm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6E6F-8E1F-1DFD-564D-E7DD008F2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35" y="858325"/>
            <a:ext cx="10515600" cy="5697583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accuracy obtained is 95.5% with number of epochs as 25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epochs was set to 100, but due to early stopping it stopped at 25 epochs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taken to train the model took around 60 minutes.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/>
              <a:t>The 23 words is labelled as classes for classifying the speech command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C9AE3-803B-6417-F3E6-69386DB7A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09" y="1935350"/>
            <a:ext cx="8608797" cy="2514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490B4D-CB03-3EBC-0CBA-E37AF58E9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09" y="4993570"/>
            <a:ext cx="10802194" cy="79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0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8EB64E-1ED3-7B6C-FABB-82AA8CDD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517526"/>
            <a:ext cx="10515600" cy="540310"/>
          </a:xfrm>
        </p:spPr>
        <p:txBody>
          <a:bodyPr>
            <a:norm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Wakeup Command Recognition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642AAA-CECC-248D-0BDB-169BD6CAF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35" y="1299882"/>
            <a:ext cx="10515600" cy="5256026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to request attention when a certain word is spoken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the command is “Milind”</a:t>
            </a:r>
          </a:p>
          <a:p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PocketSphinx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python library used to add the word Milind with different pronunciations to recognize the word</a:t>
            </a:r>
          </a:p>
        </p:txBody>
      </p:sp>
    </p:spTree>
    <p:extLst>
      <p:ext uri="{BB962C8B-B14F-4D97-AF65-F5344CB8AC3E}">
        <p14:creationId xmlns:p14="http://schemas.microsoft.com/office/powerpoint/2010/main" val="1486905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25E1-94C6-4F3C-4716-91FACEA57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517526"/>
            <a:ext cx="10515600" cy="540310"/>
          </a:xfrm>
        </p:spPr>
        <p:txBody>
          <a:bodyPr>
            <a:norm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VPN and cellular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3C8B5-77D5-8636-8E4E-6530B8D41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7" y="1242298"/>
            <a:ext cx="7055224" cy="2052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31DE09-1160-6968-A847-E5E6CEAEE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092" y="3461061"/>
            <a:ext cx="7890866" cy="306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BE9C80-2003-5F8D-8C0F-A7B330AD3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931" y="787681"/>
            <a:ext cx="4858871" cy="241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6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A720A-0643-7B6F-AEE8-34EFD5E92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69" y="2132388"/>
            <a:ext cx="10515600" cy="564776"/>
          </a:xfrm>
        </p:spPr>
        <p:txBody>
          <a:bodyPr>
            <a:norm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accuracy vs Validation accuracy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8182C-D97F-83EF-B96B-7CCF0038B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31" y="2877780"/>
            <a:ext cx="4110318" cy="2910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C09697-E843-AF07-270A-48C17D31B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77780"/>
            <a:ext cx="4316671" cy="29094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F83720-C42F-2C34-BD4F-D3A93921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87" y="507774"/>
            <a:ext cx="10515600" cy="1325563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8862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E2DAE-CFDB-31AF-1601-703391240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8588"/>
            <a:ext cx="4352365" cy="5818375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– Gives visualization of performance of a model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matrix gives number of cases that for true label and predicted label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diagram, the boxes highlighted with blue colour shows True Positive i.e., the cases which is predicted correctly 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6C880-5C03-00A9-5846-031D9E948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786" y="0"/>
            <a:ext cx="6589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88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09BC0C04-E900-E138-F984-1CC9C77074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3397" y="418166"/>
            <a:ext cx="5370885" cy="2954957"/>
          </a:xfrm>
        </p:spPr>
      </p:pic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3C9689B3-8350-785F-BF34-54AE165E38F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0026" y="3514165"/>
            <a:ext cx="5735524" cy="315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8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8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6A68-6406-4E7A-8972-46512D9D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AF26A-0C89-47CE-B5AC-1AACB2E78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in UGV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 stability to test it for UAV/UGV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FPV (first-person view) camera 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controlled flying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location tracking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to user/controller can be used which makes the drone to return way back to the user/controller.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 detection and avoidance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model without using GPS mode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7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FE24-5911-4416-B220-7EF88DDA9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DD413-C1D2-43B1-B20A-CEF6AF4FD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271"/>
            <a:ext cx="7032812" cy="3702423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529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0B3CB-17A4-44D3-8733-1AE354AD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75E91-CE19-46F2-8C1A-68EE75B18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main objective of the project is to propose a system to control a UAV/UGV with voice commands.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Proof of concept for UAV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is carried out in two parts: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DL model for Speech Recognition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 time application by integrating this model into UAV/UGV device</a:t>
            </a:r>
            <a:endParaRPr lang="en-IN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Voice commands like on, off, up, down, left, right, etc </a:t>
            </a:r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can control the device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Command and control for long distances using cellular networks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command can be captured after detecting the word “Milind”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 action is performed according to the command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voice command is given through a microphone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220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928B-E9AD-4BBA-B810-1B6A1DDC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01FE0-DFB8-46A4-A863-61BC0079A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of idea of speech control system of UAV/UGV device.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Generally, a drone is controlled using joystick to control their motion. </a:t>
            </a:r>
          </a:p>
          <a:p>
            <a:pPr algn="just"/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four main drone controls: </a:t>
            </a:r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Roll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Pitch, Yaw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Throttle</a:t>
            </a:r>
          </a:p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Dealing with the control of drone using voice. The action of drone is performed based on the command given.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Let us say we want to move the drone(named Milind) right, we say “Milind right”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503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A66E4-D904-48B6-85F1-52C503A14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433"/>
            <a:ext cx="10515600" cy="627529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F95796-7ADF-6C87-2B01-5C65A4A70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989163"/>
              </p:ext>
            </p:extLst>
          </p:nvPr>
        </p:nvGraphicFramePr>
        <p:xfrm>
          <a:off x="407896" y="1331740"/>
          <a:ext cx="11582398" cy="4873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834">
                  <a:extLst>
                    <a:ext uri="{9D8B030D-6E8A-4147-A177-3AD203B41FA5}">
                      <a16:colId xmlns:a16="http://schemas.microsoft.com/office/drawing/2014/main" val="2553298201"/>
                    </a:ext>
                  </a:extLst>
                </a:gridCol>
                <a:gridCol w="2918422">
                  <a:extLst>
                    <a:ext uri="{9D8B030D-6E8A-4147-A177-3AD203B41FA5}">
                      <a16:colId xmlns:a16="http://schemas.microsoft.com/office/drawing/2014/main" val="650326772"/>
                    </a:ext>
                  </a:extLst>
                </a:gridCol>
                <a:gridCol w="2377374">
                  <a:extLst>
                    <a:ext uri="{9D8B030D-6E8A-4147-A177-3AD203B41FA5}">
                      <a16:colId xmlns:a16="http://schemas.microsoft.com/office/drawing/2014/main" val="1215583943"/>
                    </a:ext>
                  </a:extLst>
                </a:gridCol>
                <a:gridCol w="5609768">
                  <a:extLst>
                    <a:ext uri="{9D8B030D-6E8A-4147-A177-3AD203B41FA5}">
                      <a16:colId xmlns:a16="http://schemas.microsoft.com/office/drawing/2014/main" val="4175886748"/>
                    </a:ext>
                  </a:extLst>
                </a:gridCol>
              </a:tblGrid>
              <a:tr h="353220">
                <a:tc>
                  <a:txBody>
                    <a:bodyPr/>
                    <a:lstStyle/>
                    <a:p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S.No.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523820"/>
                  </a:ext>
                </a:extLst>
              </a:tr>
              <a:tr h="770661"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Quadcopter Control Using Speech Recognition</a:t>
                      </a:r>
                      <a:endParaRPr lang="en-IN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 Malik</a:t>
                      </a:r>
                    </a:p>
                    <a:p>
                      <a:r>
                        <a:rPr lang="pt-BR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 Darma</a:t>
                      </a:r>
                    </a:p>
                    <a:p>
                      <a:r>
                        <a:rPr lang="pt-BR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 Soekirno</a:t>
                      </a:r>
                      <a:endParaRPr lang="en-IN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Using Mel frequency cepstral coefficient(MFCC) and RNN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 rate of 80%</a:t>
                      </a:r>
                    </a:p>
                    <a:p>
                      <a:endParaRPr lang="en-IN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293706"/>
                  </a:ext>
                </a:extLst>
              </a:tr>
              <a:tr h="1112332"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Unmanned Aerial Vehicle Control through </a:t>
                      </a:r>
                      <a:r>
                        <a:rPr lang="en-IN" sz="1400" b="0" i="0" u="none" strike="noStrike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Domain-Based Automatic Speech Recognition</a:t>
                      </a:r>
                    </a:p>
                    <a:p>
                      <a:endParaRPr lang="en-IN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Ruben Contreras </a:t>
                      </a:r>
                    </a:p>
                    <a:p>
                      <a:r>
                        <a:rPr lang="en-IN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Angel Ayala</a:t>
                      </a:r>
                    </a:p>
                    <a:p>
                      <a:r>
                        <a:rPr lang="en-IN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Francisco Cruz</a:t>
                      </a:r>
                      <a:endParaRPr lang="en-IN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for command interpretation using Spanish and English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Cloud-based approach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Achieved an accuracy of 74.81% for English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Achieved an accuracy of 97.04% for Spanish</a:t>
                      </a:r>
                    </a:p>
                    <a:p>
                      <a:endParaRPr lang="en-IN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612837"/>
                  </a:ext>
                </a:extLst>
              </a:tr>
              <a:tr h="1220213"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Controlling a Drone using Virtual Assistant Amazon Alexa</a:t>
                      </a:r>
                    </a:p>
                    <a:p>
                      <a:endParaRPr lang="en-IN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Parisa</a:t>
                      </a:r>
                    </a:p>
                    <a:p>
                      <a:r>
                        <a:rPr lang="en-IN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Chandrasekhar</a:t>
                      </a:r>
                    </a:p>
                    <a:p>
                      <a:r>
                        <a:rPr lang="en-IN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Mohammed</a:t>
                      </a:r>
                    </a:p>
                    <a:p>
                      <a:r>
                        <a:rPr lang="en-IN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Sabah</a:t>
                      </a:r>
                      <a:endParaRPr lang="en-IN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0" i="0" u="none" strike="noStrike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uild a drone that is controlled by using a virtual assistant called Amazon Alexa.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Amazon helps to create voice recognition understandable by the system.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Succeeded 70% of the work and achieved good results</a:t>
                      </a:r>
                    </a:p>
                    <a:p>
                      <a:endParaRPr lang="en-IN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408440"/>
                  </a:ext>
                </a:extLst>
              </a:tr>
              <a:tr h="12202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System for Unmanned Aerial Vehicles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Ondrej</a:t>
                      </a:r>
                      <a:r>
                        <a:rPr lang="en-IN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Spinka</a:t>
                      </a:r>
                      <a:endParaRPr lang="en-IN" sz="14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IN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Stephan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Kroupa</a:t>
                      </a:r>
                      <a:endParaRPr lang="en-IN" sz="14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IN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Zdenek</a:t>
                      </a:r>
                      <a:r>
                        <a:rPr lang="en-IN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Hanzalek</a:t>
                      </a:r>
                      <a:endParaRPr lang="en-IN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dealing with autopilot design for autonomous Unmanned Aerial Vehicles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algorithms, based on PI, LQG and SDRE approaches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Navigation of 2-axis only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78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3579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4085-92A7-07CB-D7EF-0458F2D3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49CC439-F7CA-21D2-6E35-BBFA1E659D73}"/>
              </a:ext>
            </a:extLst>
          </p:cNvPr>
          <p:cNvSpPr txBox="1">
            <a:spLocks/>
          </p:cNvSpPr>
          <p:nvPr/>
        </p:nvSpPr>
        <p:spPr>
          <a:xfrm>
            <a:off x="856761" y="9642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6CFEF3-AC07-82D3-9C98-0DA5329B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15962"/>
            <a:ext cx="5378829" cy="4457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9EF60E3C-EA16-4206-B8E4-2236A41B7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37" y="1627041"/>
            <a:ext cx="6453163" cy="3984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460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F5B47-9997-7549-D984-662231A4A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647D9DE-2752-5DF5-B5A4-3F65F5038E5E}"/>
              </a:ext>
            </a:extLst>
          </p:cNvPr>
          <p:cNvGrpSpPr/>
          <p:nvPr/>
        </p:nvGrpSpPr>
        <p:grpSpPr>
          <a:xfrm>
            <a:off x="1242661" y="1690688"/>
            <a:ext cx="10258087" cy="4440663"/>
            <a:chOff x="1593496" y="1996440"/>
            <a:chExt cx="18236154" cy="7894320"/>
          </a:xfrm>
        </p:grpSpPr>
        <p:pic>
          <p:nvPicPr>
            <p:cNvPr id="45" name="Picture 2" descr="Clip art,Line art,Line,Parallel,Circle,Symbol #251040 - Free Icon Library">
              <a:extLst>
                <a:ext uri="{FF2B5EF4-FFF2-40B4-BE49-F238E27FC236}">
                  <a16:creationId xmlns:a16="http://schemas.microsoft.com/office/drawing/2014/main" id="{271209E1-6D12-98C5-4F4C-BF123A7748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3496" y="5104337"/>
              <a:ext cx="1225905" cy="1688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Clip art,Line art,Line,Parallel,Circle,Symbol #251040 - Free Icon Library">
              <a:extLst>
                <a:ext uri="{FF2B5EF4-FFF2-40B4-BE49-F238E27FC236}">
                  <a16:creationId xmlns:a16="http://schemas.microsoft.com/office/drawing/2014/main" id="{37C3975B-CD55-3619-4889-64DC283A97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52696" y="5104337"/>
              <a:ext cx="1225905" cy="1688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Clip art,Line art,Line,Parallel,Circle,Symbol #251040 - Free Icon Library">
              <a:extLst>
                <a:ext uri="{FF2B5EF4-FFF2-40B4-BE49-F238E27FC236}">
                  <a16:creationId xmlns:a16="http://schemas.microsoft.com/office/drawing/2014/main" id="{48FA83F2-96DF-4525-D0EE-4AF3AD010D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1959" y="5104337"/>
              <a:ext cx="1225905" cy="1688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EB60604-AC6B-B77A-732C-78484B1C2207}"/>
                </a:ext>
              </a:extLst>
            </p:cNvPr>
            <p:cNvSpPr/>
            <p:nvPr/>
          </p:nvSpPr>
          <p:spPr>
            <a:xfrm>
              <a:off x="3520441" y="1996440"/>
              <a:ext cx="5471160" cy="7894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6" tIns="25718" rIns="51436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2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0365A42-7F4D-29DA-8704-7C56ED2D88B9}"/>
                </a:ext>
              </a:extLst>
            </p:cNvPr>
            <p:cNvSpPr/>
            <p:nvPr/>
          </p:nvSpPr>
          <p:spPr>
            <a:xfrm>
              <a:off x="11709700" y="1996440"/>
              <a:ext cx="5471160" cy="7894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6" tIns="25718" rIns="51436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2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31C762-26A1-C19D-6F4B-9630964C49AA}"/>
                </a:ext>
              </a:extLst>
            </p:cNvPr>
            <p:cNvSpPr txBox="1"/>
            <p:nvPr/>
          </p:nvSpPr>
          <p:spPr>
            <a:xfrm>
              <a:off x="4484673" y="2301238"/>
              <a:ext cx="3788181" cy="547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dirty="0"/>
                <a:t>Speech Recognition Model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E3E527-D697-65AC-3FCB-9DBD585A7A7E}"/>
                </a:ext>
              </a:extLst>
            </p:cNvPr>
            <p:cNvSpPr txBox="1"/>
            <p:nvPr/>
          </p:nvSpPr>
          <p:spPr>
            <a:xfrm>
              <a:off x="12685858" y="2324149"/>
              <a:ext cx="4078965" cy="547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dirty="0"/>
                <a:t>Command Controlling Model</a:t>
              </a:r>
            </a:p>
          </p:txBody>
        </p:sp>
        <p:sp>
          <p:nvSpPr>
            <p:cNvPr id="52" name="Flowchart: Terminator 51">
              <a:extLst>
                <a:ext uri="{FF2B5EF4-FFF2-40B4-BE49-F238E27FC236}">
                  <a16:creationId xmlns:a16="http://schemas.microsoft.com/office/drawing/2014/main" id="{827FAD4D-B4BD-43C6-7B77-F644B61EE51D}"/>
                </a:ext>
              </a:extLst>
            </p:cNvPr>
            <p:cNvSpPr/>
            <p:nvPr/>
          </p:nvSpPr>
          <p:spPr>
            <a:xfrm>
              <a:off x="5364032" y="3225073"/>
              <a:ext cx="1881426" cy="1091687"/>
            </a:xfrm>
            <a:prstGeom prst="flowChartTermina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97CD52-CD6C-D40F-7D87-9563DC52152E}"/>
                </a:ext>
              </a:extLst>
            </p:cNvPr>
            <p:cNvSpPr txBox="1"/>
            <p:nvPr/>
          </p:nvSpPr>
          <p:spPr>
            <a:xfrm>
              <a:off x="5502302" y="3240484"/>
              <a:ext cx="1569720" cy="1149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/>
                <a:t>Collect Data from Dataset</a:t>
              </a:r>
            </a:p>
          </p:txBody>
        </p:sp>
        <p:sp>
          <p:nvSpPr>
            <p:cNvPr id="54" name="Flowchart: Terminator 53">
              <a:extLst>
                <a:ext uri="{FF2B5EF4-FFF2-40B4-BE49-F238E27FC236}">
                  <a16:creationId xmlns:a16="http://schemas.microsoft.com/office/drawing/2014/main" id="{BE13B6DB-1462-C218-85C7-0B9DFE54893B}"/>
                </a:ext>
              </a:extLst>
            </p:cNvPr>
            <p:cNvSpPr/>
            <p:nvPr/>
          </p:nvSpPr>
          <p:spPr>
            <a:xfrm>
              <a:off x="5304650" y="6557917"/>
              <a:ext cx="1615889" cy="646331"/>
            </a:xfrm>
            <a:prstGeom prst="flowChartTermina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B9BCF31-0245-F0A0-047A-79B2C5E9BDF9}"/>
                </a:ext>
              </a:extLst>
            </p:cNvPr>
            <p:cNvSpPr txBox="1"/>
            <p:nvPr/>
          </p:nvSpPr>
          <p:spPr>
            <a:xfrm>
              <a:off x="5451005" y="4847679"/>
              <a:ext cx="1569720" cy="82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/>
                <a:t>Train the Data</a:t>
              </a:r>
            </a:p>
          </p:txBody>
        </p:sp>
        <p:sp>
          <p:nvSpPr>
            <p:cNvPr id="56" name="Flowchart: Terminator 55">
              <a:extLst>
                <a:ext uri="{FF2B5EF4-FFF2-40B4-BE49-F238E27FC236}">
                  <a16:creationId xmlns:a16="http://schemas.microsoft.com/office/drawing/2014/main" id="{627DDBA1-1AD4-75AD-CAE4-CD7151DF91F8}"/>
                </a:ext>
              </a:extLst>
            </p:cNvPr>
            <p:cNvSpPr/>
            <p:nvPr/>
          </p:nvSpPr>
          <p:spPr>
            <a:xfrm>
              <a:off x="5420076" y="4919043"/>
              <a:ext cx="1615889" cy="646331"/>
            </a:xfrm>
            <a:prstGeom prst="flowChartTermina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4F74639-8E82-2ED1-9FA5-757669134207}"/>
                </a:ext>
              </a:extLst>
            </p:cNvPr>
            <p:cNvSpPr txBox="1"/>
            <p:nvPr/>
          </p:nvSpPr>
          <p:spPr>
            <a:xfrm>
              <a:off x="5364032" y="6493867"/>
              <a:ext cx="1569720" cy="82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/>
                <a:t>Validate the Data</a:t>
              </a:r>
            </a:p>
          </p:txBody>
        </p:sp>
        <p:sp>
          <p:nvSpPr>
            <p:cNvPr id="58" name="Flowchart: Terminator 57">
              <a:extLst>
                <a:ext uri="{FF2B5EF4-FFF2-40B4-BE49-F238E27FC236}">
                  <a16:creationId xmlns:a16="http://schemas.microsoft.com/office/drawing/2014/main" id="{EFB12522-77E5-0B6B-B7F1-171F39E53BE5}"/>
                </a:ext>
              </a:extLst>
            </p:cNvPr>
            <p:cNvSpPr/>
            <p:nvPr/>
          </p:nvSpPr>
          <p:spPr>
            <a:xfrm>
              <a:off x="5364032" y="8333155"/>
              <a:ext cx="1615889" cy="646331"/>
            </a:xfrm>
            <a:prstGeom prst="flowChartTermina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8BD1F6-B159-7246-8A6E-B3DF5C4819CD}"/>
                </a:ext>
              </a:extLst>
            </p:cNvPr>
            <p:cNvSpPr txBox="1"/>
            <p:nvPr/>
          </p:nvSpPr>
          <p:spPr>
            <a:xfrm>
              <a:off x="5410201" y="8271941"/>
              <a:ext cx="1569720" cy="82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/>
                <a:t>Test the Data</a:t>
              </a:r>
            </a:p>
          </p:txBody>
        </p:sp>
        <p:sp>
          <p:nvSpPr>
            <p:cNvPr id="60" name="Flowchart: Terminator 59">
              <a:extLst>
                <a:ext uri="{FF2B5EF4-FFF2-40B4-BE49-F238E27FC236}">
                  <a16:creationId xmlns:a16="http://schemas.microsoft.com/office/drawing/2014/main" id="{7D2FA1B9-A9A1-E299-2C39-2013FD13DC25}"/>
                </a:ext>
              </a:extLst>
            </p:cNvPr>
            <p:cNvSpPr/>
            <p:nvPr/>
          </p:nvSpPr>
          <p:spPr>
            <a:xfrm>
              <a:off x="13746032" y="3212515"/>
              <a:ext cx="1615889" cy="646331"/>
            </a:xfrm>
            <a:prstGeom prst="flowChartTermina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9A2A5A-23F7-DC37-4A94-C532828DF14E}"/>
                </a:ext>
              </a:extLst>
            </p:cNvPr>
            <p:cNvSpPr txBox="1"/>
            <p:nvPr/>
          </p:nvSpPr>
          <p:spPr>
            <a:xfrm>
              <a:off x="13764234" y="3172323"/>
              <a:ext cx="1569720" cy="82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/>
                <a:t>Give Voice Command</a:t>
              </a:r>
            </a:p>
          </p:txBody>
        </p:sp>
        <p:sp>
          <p:nvSpPr>
            <p:cNvPr id="62" name="Flowchart: Terminator 61">
              <a:extLst>
                <a:ext uri="{FF2B5EF4-FFF2-40B4-BE49-F238E27FC236}">
                  <a16:creationId xmlns:a16="http://schemas.microsoft.com/office/drawing/2014/main" id="{19221D63-EC48-9115-C18A-00C781646E96}"/>
                </a:ext>
              </a:extLst>
            </p:cNvPr>
            <p:cNvSpPr/>
            <p:nvPr/>
          </p:nvSpPr>
          <p:spPr>
            <a:xfrm>
              <a:off x="13806992" y="4810064"/>
              <a:ext cx="1615889" cy="646331"/>
            </a:xfrm>
            <a:prstGeom prst="flowChartTermina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6083C-56A1-AEB8-B12F-37C51C153842}"/>
                </a:ext>
              </a:extLst>
            </p:cNvPr>
            <p:cNvSpPr txBox="1"/>
            <p:nvPr/>
          </p:nvSpPr>
          <p:spPr>
            <a:xfrm>
              <a:off x="13940482" y="4756638"/>
              <a:ext cx="1569720" cy="82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/>
                <a:t>Run the Model</a:t>
              </a:r>
            </a:p>
          </p:txBody>
        </p:sp>
        <p:sp>
          <p:nvSpPr>
            <p:cNvPr id="64" name="Flowchart: Terminator 63">
              <a:extLst>
                <a:ext uri="{FF2B5EF4-FFF2-40B4-BE49-F238E27FC236}">
                  <a16:creationId xmlns:a16="http://schemas.microsoft.com/office/drawing/2014/main" id="{82C5825B-C9AF-941A-A9F8-F11D303CC8D0}"/>
                </a:ext>
              </a:extLst>
            </p:cNvPr>
            <p:cNvSpPr/>
            <p:nvPr/>
          </p:nvSpPr>
          <p:spPr>
            <a:xfrm>
              <a:off x="13776512" y="6469201"/>
              <a:ext cx="1615889" cy="646331"/>
            </a:xfrm>
            <a:prstGeom prst="flowChartTermina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10AEF57-E3A5-E80A-EEF0-CA052305F048}"/>
                </a:ext>
              </a:extLst>
            </p:cNvPr>
            <p:cNvSpPr txBox="1"/>
            <p:nvPr/>
          </p:nvSpPr>
          <p:spPr>
            <a:xfrm>
              <a:off x="13853161" y="6376321"/>
              <a:ext cx="1569720" cy="82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/>
                <a:t>Give Output</a:t>
              </a:r>
            </a:p>
          </p:txBody>
        </p:sp>
        <p:sp>
          <p:nvSpPr>
            <p:cNvPr id="66" name="Flowchart: Terminator 65">
              <a:extLst>
                <a:ext uri="{FF2B5EF4-FFF2-40B4-BE49-F238E27FC236}">
                  <a16:creationId xmlns:a16="http://schemas.microsoft.com/office/drawing/2014/main" id="{4D1914CE-775F-C6EC-FEC4-2EFE269660D2}"/>
                </a:ext>
              </a:extLst>
            </p:cNvPr>
            <p:cNvSpPr/>
            <p:nvPr/>
          </p:nvSpPr>
          <p:spPr>
            <a:xfrm>
              <a:off x="13746031" y="8345717"/>
              <a:ext cx="1615889" cy="953708"/>
            </a:xfrm>
            <a:prstGeom prst="flowChartTermina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BE0214-5BFA-B7BC-4DC1-5CF5921D8D65}"/>
                </a:ext>
              </a:extLst>
            </p:cNvPr>
            <p:cNvSpPr txBox="1"/>
            <p:nvPr/>
          </p:nvSpPr>
          <p:spPr>
            <a:xfrm>
              <a:off x="13746031" y="8271941"/>
              <a:ext cx="1828800" cy="1149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/>
                <a:t>Give the output to Drone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9F59D69-0652-BE27-D3E9-95DEC2F13F76}"/>
                </a:ext>
              </a:extLst>
            </p:cNvPr>
            <p:cNvSpPr txBox="1"/>
            <p:nvPr/>
          </p:nvSpPr>
          <p:spPr>
            <a:xfrm>
              <a:off x="18259930" y="6881082"/>
              <a:ext cx="1569720" cy="547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User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A3F3BED-6F4B-3ACC-CD00-E29A05A3C737}"/>
                </a:ext>
              </a:extLst>
            </p:cNvPr>
            <p:cNvSpPr txBox="1"/>
            <p:nvPr/>
          </p:nvSpPr>
          <p:spPr>
            <a:xfrm>
              <a:off x="9454198" y="6916615"/>
              <a:ext cx="1819584" cy="547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IOT Device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86028C6-0C3C-E509-10DC-9380BC27A2EB}"/>
                </a:ext>
              </a:extLst>
            </p:cNvPr>
            <p:cNvSpPr txBox="1"/>
            <p:nvPr/>
          </p:nvSpPr>
          <p:spPr>
            <a:xfrm>
              <a:off x="1863745" y="6962536"/>
              <a:ext cx="1569720" cy="547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Data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2E272A-EA18-759A-F93E-7F19BABC8BAD}"/>
                </a:ext>
              </a:extLst>
            </p:cNvPr>
            <p:cNvCxnSpPr>
              <a:cxnSpLocks/>
              <a:stCxn id="45" idx="3"/>
              <a:endCxn id="52" idx="1"/>
            </p:cNvCxnSpPr>
            <p:nvPr/>
          </p:nvCxnSpPr>
          <p:spPr>
            <a:xfrm flipV="1">
              <a:off x="2819400" y="3770918"/>
              <a:ext cx="2544631" cy="21774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086705E-5925-0B9D-3FF7-28836BDE0F2B}"/>
                </a:ext>
              </a:extLst>
            </p:cNvPr>
            <p:cNvCxnSpPr>
              <a:stCxn id="45" idx="3"/>
              <a:endCxn id="56" idx="1"/>
            </p:cNvCxnSpPr>
            <p:nvPr/>
          </p:nvCxnSpPr>
          <p:spPr>
            <a:xfrm flipV="1">
              <a:off x="2819400" y="5242208"/>
              <a:ext cx="2600676" cy="7061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3E40784-F969-950C-57CF-7A3F0406C9CB}"/>
                </a:ext>
              </a:extLst>
            </p:cNvPr>
            <p:cNvCxnSpPr>
              <a:stCxn id="45" idx="3"/>
              <a:endCxn id="54" idx="1"/>
            </p:cNvCxnSpPr>
            <p:nvPr/>
          </p:nvCxnSpPr>
          <p:spPr>
            <a:xfrm>
              <a:off x="2819401" y="5948352"/>
              <a:ext cx="2485249" cy="9327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F75BE83-E527-B58E-2DD4-CBF7ADF0E2F2}"/>
                </a:ext>
              </a:extLst>
            </p:cNvPr>
            <p:cNvCxnSpPr>
              <a:stCxn id="45" idx="3"/>
              <a:endCxn id="58" idx="1"/>
            </p:cNvCxnSpPr>
            <p:nvPr/>
          </p:nvCxnSpPr>
          <p:spPr>
            <a:xfrm>
              <a:off x="2819401" y="5948352"/>
              <a:ext cx="2544631" cy="27079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C2BFF21-8994-A10B-2627-5FED0E2EABE7}"/>
                </a:ext>
              </a:extLst>
            </p:cNvPr>
            <p:cNvCxnSpPr>
              <a:cxnSpLocks/>
              <a:stCxn id="47" idx="1"/>
              <a:endCxn id="52" idx="3"/>
            </p:cNvCxnSpPr>
            <p:nvPr/>
          </p:nvCxnSpPr>
          <p:spPr>
            <a:xfrm flipH="1" flipV="1">
              <a:off x="7245458" y="3770918"/>
              <a:ext cx="2366502" cy="21774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9D790DB-BB93-B16F-0029-FB27D4B0AB36}"/>
                </a:ext>
              </a:extLst>
            </p:cNvPr>
            <p:cNvCxnSpPr>
              <a:cxnSpLocks/>
              <a:stCxn id="47" idx="1"/>
              <a:endCxn id="56" idx="3"/>
            </p:cNvCxnSpPr>
            <p:nvPr/>
          </p:nvCxnSpPr>
          <p:spPr>
            <a:xfrm flipH="1" flipV="1">
              <a:off x="7035966" y="5242208"/>
              <a:ext cx="2575994" cy="7061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242701D-89E6-6401-3C66-F70ABAC24B15}"/>
                </a:ext>
              </a:extLst>
            </p:cNvPr>
            <p:cNvCxnSpPr>
              <a:cxnSpLocks/>
              <a:stCxn id="47" idx="1"/>
              <a:endCxn id="57" idx="3"/>
            </p:cNvCxnSpPr>
            <p:nvPr/>
          </p:nvCxnSpPr>
          <p:spPr>
            <a:xfrm flipH="1">
              <a:off x="6933751" y="5948353"/>
              <a:ext cx="2678208" cy="9558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F2E476E-2881-E286-24E4-748BBF31E443}"/>
                </a:ext>
              </a:extLst>
            </p:cNvPr>
            <p:cNvCxnSpPr>
              <a:cxnSpLocks/>
              <a:stCxn id="47" idx="1"/>
              <a:endCxn id="59" idx="3"/>
            </p:cNvCxnSpPr>
            <p:nvPr/>
          </p:nvCxnSpPr>
          <p:spPr>
            <a:xfrm flipH="1">
              <a:off x="6979921" y="5948353"/>
              <a:ext cx="2632039" cy="27339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AFBEA63-7993-2534-4359-4AFC65463595}"/>
                </a:ext>
              </a:extLst>
            </p:cNvPr>
            <p:cNvCxnSpPr>
              <a:cxnSpLocks/>
              <a:stCxn id="47" idx="3"/>
              <a:endCxn id="60" idx="1"/>
            </p:cNvCxnSpPr>
            <p:nvPr/>
          </p:nvCxnSpPr>
          <p:spPr>
            <a:xfrm flipV="1">
              <a:off x="10837864" y="3535681"/>
              <a:ext cx="2908168" cy="24126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56A432F-2678-B7F2-1BF0-EE20A900946E}"/>
                </a:ext>
              </a:extLst>
            </p:cNvPr>
            <p:cNvCxnSpPr>
              <a:cxnSpLocks/>
              <a:stCxn id="47" idx="3"/>
              <a:endCxn id="62" idx="1"/>
            </p:cNvCxnSpPr>
            <p:nvPr/>
          </p:nvCxnSpPr>
          <p:spPr>
            <a:xfrm flipV="1">
              <a:off x="10837864" y="5133230"/>
              <a:ext cx="2969128" cy="8151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4ED96A3-37E3-26C3-F130-A669287B18CA}"/>
                </a:ext>
              </a:extLst>
            </p:cNvPr>
            <p:cNvCxnSpPr>
              <a:cxnSpLocks/>
              <a:stCxn id="47" idx="3"/>
              <a:endCxn id="64" idx="1"/>
            </p:cNvCxnSpPr>
            <p:nvPr/>
          </p:nvCxnSpPr>
          <p:spPr>
            <a:xfrm>
              <a:off x="10837864" y="5948352"/>
              <a:ext cx="2938648" cy="8440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AF28107-4C7C-07E4-42D0-6DA28D6D9CC6}"/>
                </a:ext>
              </a:extLst>
            </p:cNvPr>
            <p:cNvCxnSpPr>
              <a:cxnSpLocks/>
              <a:stCxn id="47" idx="3"/>
              <a:endCxn id="67" idx="1"/>
            </p:cNvCxnSpPr>
            <p:nvPr/>
          </p:nvCxnSpPr>
          <p:spPr>
            <a:xfrm>
              <a:off x="10837864" y="5948353"/>
              <a:ext cx="2908167" cy="28980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0FFD1C-D17F-F7F4-A7DA-E13BF05146F5}"/>
                </a:ext>
              </a:extLst>
            </p:cNvPr>
            <p:cNvCxnSpPr>
              <a:cxnSpLocks/>
              <a:stCxn id="46" idx="1"/>
              <a:endCxn id="61" idx="3"/>
            </p:cNvCxnSpPr>
            <p:nvPr/>
          </p:nvCxnSpPr>
          <p:spPr>
            <a:xfrm flipH="1" flipV="1">
              <a:off x="15333954" y="3582682"/>
              <a:ext cx="2718743" cy="23656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5856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6F40-4CAC-698D-1144-AABE8D4AC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68C91C1-85BB-575B-78A7-A135C18B3EB6}"/>
              </a:ext>
            </a:extLst>
          </p:cNvPr>
          <p:cNvGrpSpPr/>
          <p:nvPr/>
        </p:nvGrpSpPr>
        <p:grpSpPr>
          <a:xfrm>
            <a:off x="20255345" y="665018"/>
            <a:ext cx="4060486" cy="5883564"/>
            <a:chOff x="18258327" y="0"/>
            <a:chExt cx="6057504" cy="11920144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1A90ABE-4B63-2009-7EB9-0DE678A77AE1}"/>
                </a:ext>
              </a:extLst>
            </p:cNvPr>
            <p:cNvGrpSpPr/>
            <p:nvPr/>
          </p:nvGrpSpPr>
          <p:grpSpPr>
            <a:xfrm>
              <a:off x="18258327" y="0"/>
              <a:ext cx="6057504" cy="11920144"/>
              <a:chOff x="2736510" y="384323"/>
              <a:chExt cx="3407346" cy="6705081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C2E0A49-724B-278D-B3F3-6B624E5E48C8}"/>
                  </a:ext>
                </a:extLst>
              </p:cNvPr>
              <p:cNvSpPr txBox="1"/>
              <p:nvPr/>
            </p:nvSpPr>
            <p:spPr>
              <a:xfrm>
                <a:off x="3227685" y="384323"/>
                <a:ext cx="407056" cy="175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22" dirty="0"/>
                  <a:t>Start</a:t>
                </a:r>
              </a:p>
            </p:txBody>
          </p:sp>
          <p:sp>
            <p:nvSpPr>
              <p:cNvPr id="74" name="Parallelogram 73">
                <a:extLst>
                  <a:ext uri="{FF2B5EF4-FFF2-40B4-BE49-F238E27FC236}">
                    <a16:creationId xmlns:a16="http://schemas.microsoft.com/office/drawing/2014/main" id="{9E8D9BA4-5E86-C054-4A78-8809834E27BC}"/>
                  </a:ext>
                </a:extLst>
              </p:cNvPr>
              <p:cNvSpPr/>
              <p:nvPr/>
            </p:nvSpPr>
            <p:spPr>
              <a:xfrm>
                <a:off x="2736510" y="778170"/>
                <a:ext cx="1456702" cy="301518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22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6BA9B65-8769-FE4C-BA34-6376E5ACBDC9}"/>
                  </a:ext>
                </a:extLst>
              </p:cNvPr>
              <p:cNvSpPr txBox="1"/>
              <p:nvPr/>
            </p:nvSpPr>
            <p:spPr>
              <a:xfrm>
                <a:off x="2909952" y="740288"/>
                <a:ext cx="1548465" cy="298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22" dirty="0"/>
                  <a:t>Speech Command from Laptop/Phone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2F4D726-901A-B43E-E12B-DCE1E7444874}"/>
                  </a:ext>
                </a:extLst>
              </p:cNvPr>
              <p:cNvCxnSpPr>
                <a:cxnSpLocks/>
                <a:stCxn id="73" idx="2"/>
              </p:cNvCxnSpPr>
              <p:nvPr/>
            </p:nvCxnSpPr>
            <p:spPr>
              <a:xfrm>
                <a:off x="3431213" y="559359"/>
                <a:ext cx="0" cy="2280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BBBE471-7976-D9B2-A83B-3C4F9BD6196B}"/>
                  </a:ext>
                </a:extLst>
              </p:cNvPr>
              <p:cNvSpPr/>
              <p:nvPr/>
            </p:nvSpPr>
            <p:spPr>
              <a:xfrm>
                <a:off x="2793521" y="1277908"/>
                <a:ext cx="1286851" cy="3015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22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EE6C54-03C7-7126-60D9-C92B88F574D6}"/>
                  </a:ext>
                </a:extLst>
              </p:cNvPr>
              <p:cNvSpPr txBox="1"/>
              <p:nvPr/>
            </p:nvSpPr>
            <p:spPr>
              <a:xfrm>
                <a:off x="2793521" y="1273418"/>
                <a:ext cx="1177885" cy="298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22" dirty="0"/>
                  <a:t>Send Command to Raspberry Pi</a:t>
                </a:r>
              </a:p>
            </p:txBody>
          </p: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8D9E9EEA-1003-47B9-D1CC-95DE7C2F41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080" y="1078962"/>
                <a:ext cx="5735" cy="1848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A86A65F6-7FF9-B698-D33D-2A00385A94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1211" y="1592797"/>
                <a:ext cx="5735" cy="1848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Flowchart: Terminator 80">
                <a:extLst>
                  <a:ext uri="{FF2B5EF4-FFF2-40B4-BE49-F238E27FC236}">
                    <a16:creationId xmlns:a16="http://schemas.microsoft.com/office/drawing/2014/main" id="{36B1CB08-8E01-3DC5-F5C3-C96442DFD30F}"/>
                  </a:ext>
                </a:extLst>
              </p:cNvPr>
              <p:cNvSpPr/>
              <p:nvPr/>
            </p:nvSpPr>
            <p:spPr>
              <a:xfrm>
                <a:off x="3079368" y="389590"/>
                <a:ext cx="719583" cy="172295"/>
              </a:xfrm>
              <a:prstGeom prst="flowChartTermina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22"/>
              </a:p>
            </p:txBody>
          </p:sp>
          <p:sp>
            <p:nvSpPr>
              <p:cNvPr id="82" name="Flowchart: Decision 81">
                <a:extLst>
                  <a:ext uri="{FF2B5EF4-FFF2-40B4-BE49-F238E27FC236}">
                    <a16:creationId xmlns:a16="http://schemas.microsoft.com/office/drawing/2014/main" id="{93CF8F5D-4811-E9F8-CDB7-D7F946F433FF}"/>
                  </a:ext>
                </a:extLst>
              </p:cNvPr>
              <p:cNvSpPr/>
              <p:nvPr/>
            </p:nvSpPr>
            <p:spPr>
              <a:xfrm>
                <a:off x="2965238" y="1777646"/>
                <a:ext cx="943415" cy="652995"/>
              </a:xfrm>
              <a:prstGeom prst="flowChartDecisi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22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CCF4355-A9D7-3D27-02BB-7F12FFA753BA}"/>
                  </a:ext>
                </a:extLst>
              </p:cNvPr>
              <p:cNvSpPr txBox="1"/>
              <p:nvPr/>
            </p:nvSpPr>
            <p:spPr>
              <a:xfrm>
                <a:off x="3139426" y="1870370"/>
                <a:ext cx="650869" cy="421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22" dirty="0"/>
                  <a:t>Case 1:</a:t>
                </a:r>
              </a:p>
              <a:p>
                <a:r>
                  <a:rPr lang="en-IN" sz="1422" dirty="0"/>
                  <a:t>Command is start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F302640A-5868-96FA-438C-AFCE729072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3265" y="2424759"/>
                <a:ext cx="5735" cy="1848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Flowchart: Decision 84">
                <a:extLst>
                  <a:ext uri="{FF2B5EF4-FFF2-40B4-BE49-F238E27FC236}">
                    <a16:creationId xmlns:a16="http://schemas.microsoft.com/office/drawing/2014/main" id="{4C31EA48-4B99-D190-8F87-8ED8E5244FE8}"/>
                  </a:ext>
                </a:extLst>
              </p:cNvPr>
              <p:cNvSpPr/>
              <p:nvPr/>
            </p:nvSpPr>
            <p:spPr>
              <a:xfrm>
                <a:off x="2957292" y="2609608"/>
                <a:ext cx="943415" cy="652995"/>
              </a:xfrm>
              <a:prstGeom prst="flowChartDecisi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22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D69607F-E5B0-0BA6-E893-BFB102824E76}"/>
                  </a:ext>
                </a:extLst>
              </p:cNvPr>
              <p:cNvSpPr txBox="1"/>
              <p:nvPr/>
            </p:nvSpPr>
            <p:spPr>
              <a:xfrm>
                <a:off x="3131480" y="2702332"/>
                <a:ext cx="650869" cy="421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22" dirty="0"/>
                  <a:t>Case 2:</a:t>
                </a:r>
              </a:p>
              <a:p>
                <a:r>
                  <a:rPr lang="en-IN" sz="1422" dirty="0"/>
                  <a:t>Command is Up</a:t>
                </a:r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33585979-CAFE-AE3C-0CBC-50E76419F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3265" y="3256721"/>
                <a:ext cx="5735" cy="1848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lowchart: Decision 87">
                <a:extLst>
                  <a:ext uri="{FF2B5EF4-FFF2-40B4-BE49-F238E27FC236}">
                    <a16:creationId xmlns:a16="http://schemas.microsoft.com/office/drawing/2014/main" id="{4273E3D5-F355-4D3A-E358-059B0B84298A}"/>
                  </a:ext>
                </a:extLst>
              </p:cNvPr>
              <p:cNvSpPr/>
              <p:nvPr/>
            </p:nvSpPr>
            <p:spPr>
              <a:xfrm>
                <a:off x="2957292" y="3441570"/>
                <a:ext cx="943415" cy="652995"/>
              </a:xfrm>
              <a:prstGeom prst="flowChartDecisi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22"/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04E44E6B-BE47-37AA-A2A1-42CC28BCDA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080" y="4075390"/>
                <a:ext cx="5735" cy="1848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Flowchart: Decision 89">
                <a:extLst>
                  <a:ext uri="{FF2B5EF4-FFF2-40B4-BE49-F238E27FC236}">
                    <a16:creationId xmlns:a16="http://schemas.microsoft.com/office/drawing/2014/main" id="{B8252478-460E-67C6-0453-4F43DCDD2CBB}"/>
                  </a:ext>
                </a:extLst>
              </p:cNvPr>
              <p:cNvSpPr/>
              <p:nvPr/>
            </p:nvSpPr>
            <p:spPr>
              <a:xfrm>
                <a:off x="2968107" y="4260239"/>
                <a:ext cx="943415" cy="652995"/>
              </a:xfrm>
              <a:prstGeom prst="flowChartDecisi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22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4620BAC-0D3B-3BC6-2E9F-FDFCF0FB7266}"/>
                  </a:ext>
                </a:extLst>
              </p:cNvPr>
              <p:cNvSpPr txBox="1"/>
              <p:nvPr/>
            </p:nvSpPr>
            <p:spPr>
              <a:xfrm>
                <a:off x="3142295" y="3521301"/>
                <a:ext cx="650869" cy="421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22" dirty="0"/>
                  <a:t>Case 3:</a:t>
                </a:r>
              </a:p>
              <a:p>
                <a:r>
                  <a:rPr lang="en-IN" sz="1422" dirty="0"/>
                  <a:t>Command is Left</a:t>
                </a: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8B3626F7-AACE-F563-94E6-5A914361A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4080" y="4907352"/>
                <a:ext cx="5735" cy="1848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A543556-B596-0E38-ECA7-4119A007E7CF}"/>
                  </a:ext>
                </a:extLst>
              </p:cNvPr>
              <p:cNvSpPr txBox="1"/>
              <p:nvPr/>
            </p:nvSpPr>
            <p:spPr>
              <a:xfrm>
                <a:off x="3154524" y="4389988"/>
                <a:ext cx="650869" cy="421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22" dirty="0"/>
                  <a:t>Case 4:</a:t>
                </a:r>
              </a:p>
              <a:p>
                <a:r>
                  <a:rPr lang="en-IN" sz="1422" dirty="0"/>
                  <a:t>Command is Forward</a:t>
                </a:r>
              </a:p>
            </p:txBody>
          </p:sp>
          <p:sp>
            <p:nvSpPr>
              <p:cNvPr id="94" name="Flowchart: Decision 93">
                <a:extLst>
                  <a:ext uri="{FF2B5EF4-FFF2-40B4-BE49-F238E27FC236}">
                    <a16:creationId xmlns:a16="http://schemas.microsoft.com/office/drawing/2014/main" id="{1F9DB5BD-10EE-4B6A-FD3F-90E246ED7C05}"/>
                  </a:ext>
                </a:extLst>
              </p:cNvPr>
              <p:cNvSpPr/>
              <p:nvPr/>
            </p:nvSpPr>
            <p:spPr>
              <a:xfrm>
                <a:off x="2978842" y="5935618"/>
                <a:ext cx="943415" cy="338554"/>
              </a:xfrm>
              <a:prstGeom prst="flowChartDecisi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22"/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B5894026-0531-F9FE-DE93-28803450C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0549" y="5748035"/>
                <a:ext cx="5735" cy="1848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11B62BA-B388-DADB-0A05-ECC9E96E005B}"/>
                  </a:ext>
                </a:extLst>
              </p:cNvPr>
              <p:cNvSpPr txBox="1"/>
              <p:nvPr/>
            </p:nvSpPr>
            <p:spPr>
              <a:xfrm>
                <a:off x="3198514" y="6047696"/>
                <a:ext cx="492760" cy="175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22" dirty="0"/>
                  <a:t>Default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B8DFCE5-8E15-C75A-0AA5-A4A8E2BEB005}"/>
                  </a:ext>
                </a:extLst>
              </p:cNvPr>
              <p:cNvSpPr/>
              <p:nvPr/>
            </p:nvSpPr>
            <p:spPr>
              <a:xfrm>
                <a:off x="2834855" y="6457820"/>
                <a:ext cx="1243865" cy="2757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320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3CEC32C-3FB1-FA7F-9460-6ED2561FB74E}"/>
                  </a:ext>
                </a:extLst>
              </p:cNvPr>
              <p:cNvSpPr txBox="1"/>
              <p:nvPr/>
            </p:nvSpPr>
            <p:spPr>
              <a:xfrm>
                <a:off x="2933310" y="6509479"/>
                <a:ext cx="1073984" cy="175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422" dirty="0"/>
                  <a:t>While Command!=Stop</a:t>
                </a: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86D15AA4-70AC-3558-9421-264922934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0549" y="6259855"/>
                <a:ext cx="5735" cy="1848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1E480988-9750-E2EF-AA6A-EF0D1AFAE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2026" y="6726604"/>
                <a:ext cx="5735" cy="1848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B8E01CA-C566-A551-40AB-2D064BDD8BA4}"/>
                  </a:ext>
                </a:extLst>
              </p:cNvPr>
              <p:cNvSpPr txBox="1"/>
              <p:nvPr/>
            </p:nvSpPr>
            <p:spPr>
              <a:xfrm>
                <a:off x="3303270" y="6908558"/>
                <a:ext cx="407056" cy="175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22" dirty="0"/>
                  <a:t>Stop</a:t>
                </a:r>
              </a:p>
            </p:txBody>
          </p:sp>
          <p:sp>
            <p:nvSpPr>
              <p:cNvPr id="102" name="Flowchart: Terminator 101">
                <a:extLst>
                  <a:ext uri="{FF2B5EF4-FFF2-40B4-BE49-F238E27FC236}">
                    <a16:creationId xmlns:a16="http://schemas.microsoft.com/office/drawing/2014/main" id="{1D63818C-20DD-F84B-319B-92E641312255}"/>
                  </a:ext>
                </a:extLst>
              </p:cNvPr>
              <p:cNvSpPr/>
              <p:nvPr/>
            </p:nvSpPr>
            <p:spPr>
              <a:xfrm>
                <a:off x="3090757" y="6917109"/>
                <a:ext cx="719583" cy="172295"/>
              </a:xfrm>
              <a:prstGeom prst="flowChartTermina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22"/>
              </a:p>
            </p:txBody>
          </p:sp>
          <p:cxnSp>
            <p:nvCxnSpPr>
              <p:cNvPr id="103" name="Connector: Elbow 102">
                <a:extLst>
                  <a:ext uri="{FF2B5EF4-FFF2-40B4-BE49-F238E27FC236}">
                    <a16:creationId xmlns:a16="http://schemas.microsoft.com/office/drawing/2014/main" id="{C7F5499A-F3AD-B895-C229-76BCE9406960}"/>
                  </a:ext>
                </a:extLst>
              </p:cNvPr>
              <p:cNvCxnSpPr>
                <a:cxnSpLocks/>
                <a:stCxn id="97" idx="1"/>
              </p:cNvCxnSpPr>
              <p:nvPr/>
            </p:nvCxnSpPr>
            <p:spPr>
              <a:xfrm rot="10800000" flipH="1">
                <a:off x="2834855" y="740288"/>
                <a:ext cx="588410" cy="5855383"/>
              </a:xfrm>
              <a:prstGeom prst="bentConnector4">
                <a:avLst>
                  <a:gd name="adj1" fmla="val -176508"/>
                  <a:gd name="adj2" fmla="val 100504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A28D5A1-8EDB-FCF0-A38E-9BD9234157B4}"/>
                  </a:ext>
                </a:extLst>
              </p:cNvPr>
              <p:cNvCxnSpPr>
                <a:stCxn id="82" idx="3"/>
              </p:cNvCxnSpPr>
              <p:nvPr/>
            </p:nvCxnSpPr>
            <p:spPr>
              <a:xfrm flipV="1">
                <a:off x="3908653" y="2101202"/>
                <a:ext cx="396647" cy="29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F16D861-F4F3-07E3-AAEC-F7CE72A1A8EB}"/>
                  </a:ext>
                </a:extLst>
              </p:cNvPr>
              <p:cNvSpPr/>
              <p:nvPr/>
            </p:nvSpPr>
            <p:spPr>
              <a:xfrm>
                <a:off x="4305300" y="1931925"/>
                <a:ext cx="98298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3200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10ED5D0-BF7B-63C1-A8F6-28F9FA27D747}"/>
                  </a:ext>
                </a:extLst>
              </p:cNvPr>
              <p:cNvSpPr txBox="1"/>
              <p:nvPr/>
            </p:nvSpPr>
            <p:spPr>
              <a:xfrm>
                <a:off x="4356109" y="1993480"/>
                <a:ext cx="982980" cy="175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22" dirty="0"/>
                  <a:t>Start the device</a:t>
                </a:r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46A3D269-85E5-E41C-2AB0-A8B591EC62B9}"/>
                  </a:ext>
                </a:extLst>
              </p:cNvPr>
              <p:cNvCxnSpPr/>
              <p:nvPr/>
            </p:nvCxnSpPr>
            <p:spPr>
              <a:xfrm flipV="1">
                <a:off x="3908653" y="2923474"/>
                <a:ext cx="396647" cy="29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488FA64-4640-EFB4-9AD2-8C6C4E1E7434}"/>
                  </a:ext>
                </a:extLst>
              </p:cNvPr>
              <p:cNvSpPr/>
              <p:nvPr/>
            </p:nvSpPr>
            <p:spPr>
              <a:xfrm>
                <a:off x="4305300" y="2754197"/>
                <a:ext cx="98298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3200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07859AC-A0BA-D397-219E-1929E840B865}"/>
                  </a:ext>
                </a:extLst>
              </p:cNvPr>
              <p:cNvSpPr txBox="1"/>
              <p:nvPr/>
            </p:nvSpPr>
            <p:spPr>
              <a:xfrm>
                <a:off x="4313246" y="2769270"/>
                <a:ext cx="982980" cy="175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22" dirty="0"/>
                  <a:t>Move the device up</a:t>
                </a: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A6401CA7-A45F-4245-756A-EB4D03EB499A}"/>
                  </a:ext>
                </a:extLst>
              </p:cNvPr>
              <p:cNvCxnSpPr/>
              <p:nvPr/>
            </p:nvCxnSpPr>
            <p:spPr>
              <a:xfrm flipV="1">
                <a:off x="3908653" y="3760819"/>
                <a:ext cx="396647" cy="29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577D9AE1-9D69-08EE-3F84-FC62A2665DFB}"/>
                  </a:ext>
                </a:extLst>
              </p:cNvPr>
              <p:cNvSpPr/>
              <p:nvPr/>
            </p:nvSpPr>
            <p:spPr>
              <a:xfrm>
                <a:off x="4305300" y="3591542"/>
                <a:ext cx="98298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3200"/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29895F31-D83C-4A76-78F2-09B0998BCCBA}"/>
                  </a:ext>
                </a:extLst>
              </p:cNvPr>
              <p:cNvCxnSpPr/>
              <p:nvPr/>
            </p:nvCxnSpPr>
            <p:spPr>
              <a:xfrm flipV="1">
                <a:off x="3901030" y="4568696"/>
                <a:ext cx="396647" cy="29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050A7F78-66D6-AE7C-6B3D-B792294B26CE}"/>
                  </a:ext>
                </a:extLst>
              </p:cNvPr>
              <p:cNvSpPr/>
              <p:nvPr/>
            </p:nvSpPr>
            <p:spPr>
              <a:xfrm>
                <a:off x="4297677" y="4399419"/>
                <a:ext cx="98298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3200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F69FAE1-5ADE-38B8-F7BA-9EB2D5CFB806}"/>
                  </a:ext>
                </a:extLst>
              </p:cNvPr>
              <p:cNvSpPr txBox="1"/>
              <p:nvPr/>
            </p:nvSpPr>
            <p:spPr>
              <a:xfrm>
                <a:off x="4296149" y="3662802"/>
                <a:ext cx="982980" cy="175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22" dirty="0"/>
                  <a:t>Move the device left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03EA325-E352-63EC-05DF-5D5818250061}"/>
                  </a:ext>
                </a:extLst>
              </p:cNvPr>
              <p:cNvSpPr txBox="1"/>
              <p:nvPr/>
            </p:nvSpPr>
            <p:spPr>
              <a:xfrm>
                <a:off x="4286638" y="4468657"/>
                <a:ext cx="982980" cy="298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22" dirty="0"/>
                  <a:t>Move the device forward</a:t>
                </a:r>
              </a:p>
            </p:txBody>
          </p: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01C5D957-7AFB-93B5-7DF5-AB1A6B4DD70D}"/>
                  </a:ext>
                </a:extLst>
              </p:cNvPr>
              <p:cNvCxnSpPr/>
              <p:nvPr/>
            </p:nvCxnSpPr>
            <p:spPr>
              <a:xfrm flipV="1">
                <a:off x="3925924" y="6104895"/>
                <a:ext cx="396647" cy="29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FF0E1CC7-DDD3-0932-A734-ACF745074A5E}"/>
                  </a:ext>
                </a:extLst>
              </p:cNvPr>
              <p:cNvSpPr/>
              <p:nvPr/>
            </p:nvSpPr>
            <p:spPr>
              <a:xfrm>
                <a:off x="4313246" y="5932884"/>
                <a:ext cx="98298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32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0AA0837-69D5-D191-38CD-41271491C5A9}"/>
                  </a:ext>
                </a:extLst>
              </p:cNvPr>
              <p:cNvSpPr txBox="1"/>
              <p:nvPr/>
            </p:nvSpPr>
            <p:spPr>
              <a:xfrm>
                <a:off x="4339173" y="5997366"/>
                <a:ext cx="982980" cy="175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22" dirty="0"/>
                  <a:t>Do nothing</a:t>
                </a:r>
              </a:p>
            </p:txBody>
          </p:sp>
          <p:cxnSp>
            <p:nvCxnSpPr>
              <p:cNvPr id="119" name="Connector: Elbow 118">
                <a:extLst>
                  <a:ext uri="{FF2B5EF4-FFF2-40B4-BE49-F238E27FC236}">
                    <a16:creationId xmlns:a16="http://schemas.microsoft.com/office/drawing/2014/main" id="{35B807F3-1B8E-6B33-A051-EDF709EB555D}"/>
                  </a:ext>
                </a:extLst>
              </p:cNvPr>
              <p:cNvCxnSpPr>
                <a:cxnSpLocks/>
                <a:stCxn id="106" idx="3"/>
                <a:endCxn id="102" idx="3"/>
              </p:cNvCxnSpPr>
              <p:nvPr/>
            </p:nvCxnSpPr>
            <p:spPr>
              <a:xfrm flipH="1">
                <a:off x="3810340" y="2080998"/>
                <a:ext cx="1528749" cy="4922258"/>
              </a:xfrm>
              <a:prstGeom prst="bentConnector3">
                <a:avLst>
                  <a:gd name="adj1" fmla="val -52897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D183667E-89FD-0D41-3D5E-F6BC5D6D7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0657" y="2934635"/>
                <a:ext cx="847630" cy="122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0574859F-B573-6E1A-DF81-F33841935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6226" y="3749421"/>
                <a:ext cx="847630" cy="122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8035BF6E-A12E-2F1D-08C5-13D5242306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0657" y="4565153"/>
                <a:ext cx="847630" cy="122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9B776356-7EC7-9988-92D1-6C064D8725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6226" y="6096060"/>
                <a:ext cx="847630" cy="122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22B0B94-341D-4BAE-2BE0-B1E042BC2E00}"/>
                  </a:ext>
                </a:extLst>
              </p:cNvPr>
              <p:cNvSpPr txBox="1"/>
              <p:nvPr/>
            </p:nvSpPr>
            <p:spPr>
              <a:xfrm>
                <a:off x="3851200" y="1941648"/>
                <a:ext cx="288685" cy="175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422" dirty="0"/>
                  <a:t>True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8BC8861-6B2B-3328-959F-478366011D50}"/>
                  </a:ext>
                </a:extLst>
              </p:cNvPr>
              <p:cNvSpPr txBox="1"/>
              <p:nvPr/>
            </p:nvSpPr>
            <p:spPr>
              <a:xfrm>
                <a:off x="3382463" y="2398153"/>
                <a:ext cx="311227" cy="175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422" dirty="0"/>
                  <a:t>False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6904025-25B1-1F46-7FD3-4AA7B8724503}"/>
                  </a:ext>
                </a:extLst>
              </p:cNvPr>
              <p:cNvSpPr txBox="1"/>
              <p:nvPr/>
            </p:nvSpPr>
            <p:spPr>
              <a:xfrm>
                <a:off x="3376634" y="3207204"/>
                <a:ext cx="311227" cy="175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422" dirty="0"/>
                  <a:t>False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09AEEE7-737C-537C-5312-853DA715F20A}"/>
                  </a:ext>
                </a:extLst>
              </p:cNvPr>
              <p:cNvSpPr txBox="1"/>
              <p:nvPr/>
            </p:nvSpPr>
            <p:spPr>
              <a:xfrm>
                <a:off x="3382463" y="4036701"/>
                <a:ext cx="311227" cy="175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422" dirty="0"/>
                  <a:t>False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18111006-5BEA-C88D-22BE-B9AA51055811}"/>
                  </a:ext>
                </a:extLst>
              </p:cNvPr>
              <p:cNvSpPr txBox="1"/>
              <p:nvPr/>
            </p:nvSpPr>
            <p:spPr>
              <a:xfrm>
                <a:off x="3382463" y="4874437"/>
                <a:ext cx="311227" cy="175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422" dirty="0"/>
                  <a:t>False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221CDF4-DC9E-9145-B0E9-576692174B61}"/>
                  </a:ext>
                </a:extLst>
              </p:cNvPr>
              <p:cNvSpPr txBox="1"/>
              <p:nvPr/>
            </p:nvSpPr>
            <p:spPr>
              <a:xfrm>
                <a:off x="3462335" y="6282784"/>
                <a:ext cx="311227" cy="175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22" dirty="0"/>
                  <a:t>False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48DC0B9-6E08-B544-6451-C335EC79C48C}"/>
                  </a:ext>
                </a:extLst>
              </p:cNvPr>
              <p:cNvSpPr txBox="1"/>
              <p:nvPr/>
            </p:nvSpPr>
            <p:spPr>
              <a:xfrm>
                <a:off x="3477563" y="5790508"/>
                <a:ext cx="311227" cy="175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422" dirty="0"/>
                  <a:t>False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9C64754-1951-008D-86CB-9C04AED9D3EC}"/>
                  </a:ext>
                </a:extLst>
              </p:cNvPr>
              <p:cNvSpPr txBox="1"/>
              <p:nvPr/>
            </p:nvSpPr>
            <p:spPr>
              <a:xfrm>
                <a:off x="3851200" y="3570869"/>
                <a:ext cx="288685" cy="175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422" dirty="0"/>
                  <a:t>True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776900D1-9C8C-5C6F-BEEF-D04954B0AD29}"/>
                  </a:ext>
                </a:extLst>
              </p:cNvPr>
              <p:cNvSpPr txBox="1"/>
              <p:nvPr/>
            </p:nvSpPr>
            <p:spPr>
              <a:xfrm>
                <a:off x="3851200" y="2763145"/>
                <a:ext cx="288685" cy="175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422" dirty="0"/>
                  <a:t>True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A214DE3-EB1C-2D4A-350F-35F77303A298}"/>
                  </a:ext>
                </a:extLst>
              </p:cNvPr>
              <p:cNvSpPr txBox="1"/>
              <p:nvPr/>
            </p:nvSpPr>
            <p:spPr>
              <a:xfrm>
                <a:off x="3860938" y="4395369"/>
                <a:ext cx="288685" cy="175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422" dirty="0"/>
                  <a:t>True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1153EC9-198F-95A8-8772-EB10E5C46C0E}"/>
                  </a:ext>
                </a:extLst>
              </p:cNvPr>
              <p:cNvSpPr txBox="1"/>
              <p:nvPr/>
            </p:nvSpPr>
            <p:spPr>
              <a:xfrm>
                <a:off x="3886852" y="5918458"/>
                <a:ext cx="288685" cy="175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422" dirty="0"/>
                  <a:t>True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45A3C23-2E30-F4CD-B162-C833ED30B19A}"/>
                </a:ext>
              </a:extLst>
            </p:cNvPr>
            <p:cNvSpPr txBox="1"/>
            <p:nvPr/>
          </p:nvSpPr>
          <p:spPr>
            <a:xfrm>
              <a:off x="19405916" y="8324107"/>
              <a:ext cx="2235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.</a:t>
              </a:r>
            </a:p>
            <a:p>
              <a:r>
                <a:rPr lang="en-IN" dirty="0"/>
                <a:t>.</a:t>
              </a:r>
            </a:p>
            <a:p>
              <a:r>
                <a:rPr lang="en-IN" dirty="0"/>
                <a:t>.</a:t>
              </a:r>
            </a:p>
            <a:p>
              <a:r>
                <a:rPr lang="en-IN" dirty="0"/>
                <a:t>.</a:t>
              </a: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1DDD7941-CF64-FAF0-C7D0-1D1AB451B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719" y="-11351"/>
            <a:ext cx="4344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2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01BC-0E48-4790-A2BD-0D5A50FBC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EEBD2-3849-4737-9FF6-33029F5B4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used is Google speech Command Dataset V2 (sd_GSCmdV2) – Audio dataset of spoken words in wav format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train and test the model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dataset contains 20 commands: Background noise, bed, bird, dog, down, eight, go, house, left, marvin, nine, no, one, seven, Sheila, tree, two, wow, yes. It has 39896 recordings. 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dataset contains 12 commands: silence, unknown, down, go, left, no, off, on, right, stop, up, yes .It has 3081 recordings.  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35 commands: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unknown/silence, nine, yes, no, up, down, left , right, on, off, stop, go, zero, one, two, three, four, five, six, seven, eight, backward, bed, bird, cat, dog, follow, forward, happy, house, learn,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marvin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sheila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tree, visual, wow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custom dataset is used to improve the accuracy, which includes the following 23 commands: nine, yes, no, up, down, left , right, on, off, stop, go, zero, one, two, three, four, five, six, seven, eight, backward, follow, forward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867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1499</TotalTime>
  <Words>1025</Words>
  <Application>Microsoft Office PowerPoint</Application>
  <PresentationFormat>Widescreen</PresentationFormat>
  <Paragraphs>170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Voice command and control system for Unmanned Aerial and Ground Vehicles </vt:lpstr>
      <vt:lpstr>Contents</vt:lpstr>
      <vt:lpstr>Objective</vt:lpstr>
      <vt:lpstr>Introduction</vt:lpstr>
      <vt:lpstr>Literature Survey</vt:lpstr>
      <vt:lpstr>Proposed System</vt:lpstr>
      <vt:lpstr>Use Case Diagram</vt:lpstr>
      <vt:lpstr>Data Flow Diagram</vt:lpstr>
      <vt:lpstr>System Design</vt:lpstr>
      <vt:lpstr>Model Development</vt:lpstr>
      <vt:lpstr>Wakeup Command Recognition</vt:lpstr>
      <vt:lpstr>VPN and cellular module</vt:lpstr>
      <vt:lpstr>Results</vt:lpstr>
      <vt:lpstr>PowerPoint Presentation</vt:lpstr>
      <vt:lpstr>PowerPoint Presentation</vt:lpstr>
      <vt:lpstr>Future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18-737-047_SONALI GODAVARTHY</dc:creator>
  <cp:lastModifiedBy>SONALI</cp:lastModifiedBy>
  <cp:revision>548</cp:revision>
  <dcterms:created xsi:type="dcterms:W3CDTF">2022-02-08T04:01:20Z</dcterms:created>
  <dcterms:modified xsi:type="dcterms:W3CDTF">2022-06-02T15:17:54Z</dcterms:modified>
</cp:coreProperties>
</file>